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6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294" r:id="rId13"/>
    <p:sldId id="295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Data Storage Engines and Processing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781800" y="5029200"/>
            <a:ext cx="5121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Designing Machine Learning Systems by Chip </a:t>
            </a:r>
            <a:r>
              <a:rPr lang="en-US" dirty="0" err="1" smtClean="0"/>
              <a:t>Huyen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ETL: Extract, Transform, </a:t>
            </a:r>
            <a:r>
              <a:rPr lang="en-US" dirty="0" smtClean="0"/>
              <a:t>Load(3)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8" y="1600201"/>
            <a:ext cx="10953261" cy="49529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Because of ubiquitous Internet and powerful hardware, </a:t>
            </a:r>
            <a:r>
              <a:rPr lang="en-US" dirty="0">
                <a:solidFill>
                  <a:srgbClr val="FF0000"/>
                </a:solidFill>
              </a:rPr>
              <a:t>collecting data suddenly became so much easier</a:t>
            </a:r>
            <a:r>
              <a:rPr lang="en-US" dirty="0"/>
              <a:t>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amount of data grew rapidly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nature of data also changed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number of data sources expanded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The </a:t>
            </a:r>
            <a:r>
              <a:rPr lang="en-US" dirty="0"/>
              <a:t>data schemas evolved</a:t>
            </a:r>
          </a:p>
          <a:p>
            <a:endParaRPr lang="en-US" dirty="0"/>
          </a:p>
          <a:p>
            <a:r>
              <a:rPr lang="en-US" dirty="0"/>
              <a:t>ELT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Finding it difficult to keep data structured, some companies had this idea: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“Why not just store all data in a data lake so we don’t have to deal with schema changes? </a:t>
            </a:r>
            <a:r>
              <a:rPr lang="en-US" dirty="0"/>
              <a:t>Whichever application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 </a:t>
            </a:r>
            <a:r>
              <a:rPr lang="en-US" dirty="0" smtClean="0"/>
              <a:t>needs </a:t>
            </a:r>
            <a:r>
              <a:rPr lang="en-US" dirty="0"/>
              <a:t>data can just pull out raw data from there and process it.”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This process of loading data into storage first then processing it later is sometimes called ELT (extract, load, </a:t>
            </a:r>
            <a:r>
              <a:rPr lang="en-US" dirty="0" smtClean="0"/>
              <a:t>transform</a:t>
            </a:r>
            <a:r>
              <a:rPr lang="en-US" dirty="0"/>
              <a:t>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This paradigm allows for the </a:t>
            </a:r>
            <a:r>
              <a:rPr lang="en-US" dirty="0">
                <a:solidFill>
                  <a:srgbClr val="FF0000"/>
                </a:solidFill>
              </a:rPr>
              <a:t>fast arrival of data </a:t>
            </a:r>
            <a:r>
              <a:rPr lang="en-US" dirty="0"/>
              <a:t>since there’s little processing needed before data is stored</a:t>
            </a:r>
          </a:p>
          <a:p>
            <a:endParaRPr lang="en-US" dirty="0"/>
          </a:p>
          <a:p>
            <a:r>
              <a:rPr lang="en-US" dirty="0"/>
              <a:t>As data keeps on growing, this idea becomes </a:t>
            </a:r>
            <a:r>
              <a:rPr lang="en-US" dirty="0">
                <a:solidFill>
                  <a:srgbClr val="FF0000"/>
                </a:solidFill>
              </a:rPr>
              <a:t>less attractive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expensive to store everything</a:t>
            </a:r>
            <a:r>
              <a:rPr lang="en-US" dirty="0" smtClean="0"/>
              <a:t>, and </a:t>
            </a:r>
            <a:r>
              <a:rPr lang="en-US" dirty="0">
                <a:solidFill>
                  <a:srgbClr val="FF0000"/>
                </a:solidFill>
              </a:rPr>
              <a:t>inefficient to search </a:t>
            </a:r>
            <a:r>
              <a:rPr lang="en-US" dirty="0"/>
              <a:t>through a massive amount of raw data for the piece of data that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smtClean="0"/>
              <a:t>you </a:t>
            </a:r>
            <a:r>
              <a:rPr lang="en-US" dirty="0"/>
              <a:t>want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companies switch to running applications on the cloud and infrastructures become standardized, data structures also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smtClean="0"/>
              <a:t>become </a:t>
            </a:r>
            <a:r>
              <a:rPr lang="en-US" dirty="0"/>
              <a:t>standardized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committing data to a predefined schema becomes more feasible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ETL to ELT</a:t>
            </a:r>
          </a:p>
        </p:txBody>
      </p:sp>
    </p:spTree>
    <p:extLst>
      <p:ext uri="{BB962C8B-B14F-4D97-AF65-F5344CB8AC3E}">
        <p14:creationId xmlns:p14="http://schemas.microsoft.com/office/powerpoint/2010/main" val="1321376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Batch vs Stream Processing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US" dirty="0" smtClean="0"/>
              <a:t>Once data arrives in databases, data lakes or data warehouses its </a:t>
            </a:r>
            <a:r>
              <a:rPr lang="en-US" dirty="0" smtClean="0">
                <a:solidFill>
                  <a:srgbClr val="FF0000"/>
                </a:solidFill>
              </a:rPr>
              <a:t>historical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Batch jobs </a:t>
            </a:r>
            <a:r>
              <a:rPr lang="en-US" dirty="0" smtClean="0"/>
              <a:t>– kicked off periodically are used to process historical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Batch processing </a:t>
            </a:r>
            <a:r>
              <a:rPr lang="en-US" dirty="0" smtClean="0"/>
              <a:t>is processing where data is processed in batches of jobs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e.g. once a day, compute average surge charge for rides in the last day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Hadoop MapReduce and Spark </a:t>
            </a:r>
            <a:r>
              <a:rPr lang="en-US" dirty="0" smtClean="0"/>
              <a:t>are know batch processing frameworks</a:t>
            </a:r>
          </a:p>
          <a:p>
            <a:endParaRPr lang="en-US" dirty="0" smtClean="0"/>
          </a:p>
          <a:p>
            <a:r>
              <a:rPr lang="en-US" dirty="0" smtClean="0"/>
              <a:t>Data that is still streaming in is </a:t>
            </a:r>
            <a:r>
              <a:rPr lang="en-US" dirty="0" smtClean="0">
                <a:solidFill>
                  <a:srgbClr val="FF0000"/>
                </a:solidFill>
              </a:rPr>
              <a:t>streaming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Ingested through real-time transports like </a:t>
            </a:r>
            <a:r>
              <a:rPr lang="en-US" dirty="0" smtClean="0">
                <a:solidFill>
                  <a:srgbClr val="FF0000"/>
                </a:solidFill>
              </a:rPr>
              <a:t>Apache Kafka and Amazon Kinesis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Stream processing </a:t>
            </a:r>
            <a:r>
              <a:rPr lang="en-US" dirty="0" smtClean="0"/>
              <a:t>refers to doing computation on streaming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Computations can be kicked off </a:t>
            </a:r>
            <a:r>
              <a:rPr lang="en-US" dirty="0" smtClean="0">
                <a:solidFill>
                  <a:srgbClr val="FF0000"/>
                </a:solidFill>
              </a:rPr>
              <a:t>periodically</a:t>
            </a:r>
            <a:r>
              <a:rPr lang="en-US" dirty="0" smtClean="0"/>
              <a:t> but </a:t>
            </a:r>
            <a:r>
              <a:rPr lang="en-US" dirty="0" smtClean="0">
                <a:solidFill>
                  <a:srgbClr val="FF0000"/>
                </a:solidFill>
              </a:rPr>
              <a:t>periods are much shorter </a:t>
            </a:r>
            <a:r>
              <a:rPr lang="en-US" dirty="0" smtClean="0"/>
              <a:t>than periods of batch jobs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Computation can be kicked off </a:t>
            </a:r>
            <a:r>
              <a:rPr lang="en-US" dirty="0" smtClean="0">
                <a:solidFill>
                  <a:srgbClr val="FF0000"/>
                </a:solidFill>
              </a:rPr>
              <a:t>whenever need arises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Reduces latency </a:t>
            </a:r>
            <a:r>
              <a:rPr lang="en-US" dirty="0" smtClean="0"/>
              <a:t>as data can be processed as soon as its generated w/o writing to database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E.g. whenever a user requests a ride, process data stream to see what drivers are currently nearby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Apache Flink, Storm, Spark Streaming </a:t>
            </a:r>
            <a:r>
              <a:rPr lang="en-US" dirty="0" smtClean="0"/>
              <a:t>provides these processing capabilities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Historical vs Streaming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527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vs Stream </a:t>
            </a:r>
            <a:r>
              <a:rPr lang="en-US" dirty="0" smtClean="0"/>
              <a:t>Processing(2)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>
            <a:normAutofit/>
          </a:bodyPr>
          <a:lstStyle/>
          <a:p>
            <a:r>
              <a:rPr lang="en-US" dirty="0" smtClean="0"/>
              <a:t>In ML , </a:t>
            </a:r>
            <a:r>
              <a:rPr lang="en-US" dirty="0" smtClean="0">
                <a:solidFill>
                  <a:srgbClr val="FF0000"/>
                </a:solidFill>
              </a:rPr>
              <a:t>batch processing is used to compute feature that changes less often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e.g. drivers rating – does change quite often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Batch features </a:t>
            </a:r>
            <a:r>
              <a:rPr lang="en-US" dirty="0" smtClean="0"/>
              <a:t>– extracted through batch processing are </a:t>
            </a:r>
            <a:r>
              <a:rPr lang="en-US" dirty="0" smtClean="0">
                <a:solidFill>
                  <a:srgbClr val="FF0000"/>
                </a:solidFill>
              </a:rPr>
              <a:t>static features</a:t>
            </a:r>
            <a:r>
              <a:rPr lang="en-US" dirty="0" smtClean="0"/>
              <a:t>!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FF0000"/>
                </a:solidFill>
              </a:rPr>
              <a:t>Stream processing is used to compute features that changes quickly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For example,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how many drivers are available right now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how many rides have been requested in last one minute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h</a:t>
            </a:r>
            <a:r>
              <a:rPr lang="en-US" dirty="0" smtClean="0"/>
              <a:t>ow many rides will be finished in next two minutes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Median price of last 10 rides in a particular area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Features reflecting current state of system are important for price estimations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Streaming features </a:t>
            </a:r>
            <a:r>
              <a:rPr lang="en-US" dirty="0" smtClean="0"/>
              <a:t>– extracted through stream processing are </a:t>
            </a:r>
            <a:r>
              <a:rPr lang="en-US" dirty="0" smtClean="0">
                <a:solidFill>
                  <a:srgbClr val="FF0000"/>
                </a:solidFill>
              </a:rPr>
              <a:t>dynamic features</a:t>
            </a:r>
            <a:r>
              <a:rPr lang="en-US" dirty="0" smtClean="0"/>
              <a:t>!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Static vs Dynamic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847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Batch vs Stream </a:t>
            </a:r>
            <a:r>
              <a:rPr lang="en-US" dirty="0" smtClean="0"/>
              <a:t>Processing(3)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8" y="1600201"/>
            <a:ext cx="11329352" cy="4724399"/>
          </a:xfrm>
        </p:spPr>
        <p:txBody>
          <a:bodyPr>
            <a:normAutofit/>
          </a:bodyPr>
          <a:lstStyle/>
          <a:p>
            <a:r>
              <a:rPr lang="en-US" dirty="0" smtClean="0"/>
              <a:t>Stream computation engines are needed to do computation on data streams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MapReduce and Spark are batch processing engines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Simple streaming computations </a:t>
            </a:r>
            <a:r>
              <a:rPr lang="en-US" dirty="0" smtClean="0"/>
              <a:t>might be carried out with built-in capabilities of real-time transports like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smtClean="0"/>
              <a:t>Apache </a:t>
            </a:r>
            <a:r>
              <a:rPr lang="en-US" dirty="0" smtClean="0"/>
              <a:t>Kafka </a:t>
            </a:r>
            <a:r>
              <a:rPr lang="en-US" dirty="0" err="1" smtClean="0"/>
              <a:t>i</a:t>
            </a:r>
            <a:r>
              <a:rPr lang="en-US" dirty="0" smtClean="0"/>
              <a:t>..</a:t>
            </a:r>
            <a:r>
              <a:rPr lang="en-US" dirty="0" smtClean="0">
                <a:solidFill>
                  <a:srgbClr val="FF0000"/>
                </a:solidFill>
              </a:rPr>
              <a:t>e Kafka Stream processing</a:t>
            </a:r>
          </a:p>
          <a:p>
            <a:endParaRPr lang="en-US" dirty="0" smtClean="0"/>
          </a:p>
          <a:p>
            <a:r>
              <a:rPr lang="en-US" dirty="0" smtClean="0">
                <a:solidFill>
                  <a:srgbClr val="FF0000"/>
                </a:solidFill>
              </a:rPr>
              <a:t>For ML systems that uses dynamic features, computations are rarely simple</a:t>
            </a:r>
            <a:r>
              <a:rPr lang="en-US" dirty="0" smtClean="0"/>
              <a:t>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For example, fraud detection can have hundreds of features to be considered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Stream feature extraction logic can require complex queries with join and aggregation along different dimensions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Requires efficient stream processing engines such as </a:t>
            </a:r>
            <a:r>
              <a:rPr lang="en-US" dirty="0" smtClean="0">
                <a:solidFill>
                  <a:srgbClr val="FF0000"/>
                </a:solidFill>
              </a:rPr>
              <a:t>Apache Flink, KSQL and Spark Streaming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Nice SQL abstraction over streaming data is provided by Flink and KSQL</a:t>
            </a:r>
          </a:p>
          <a:p>
            <a:endParaRPr lang="en-US" dirty="0" smtClean="0"/>
          </a:p>
          <a:p>
            <a:r>
              <a:rPr lang="en-US" dirty="0" smtClean="0">
                <a:solidFill>
                  <a:srgbClr val="FF0000"/>
                </a:solidFill>
              </a:rPr>
              <a:t>Stream processing is more difficult because data amount is unbounded and data comes in at variable rates and speeds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Easier to make a stream processor do batch processing than to make batch processor to do stream processing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Flink’s maintainers arguing for years – </a:t>
            </a:r>
            <a:r>
              <a:rPr lang="en-US" dirty="0" smtClean="0">
                <a:solidFill>
                  <a:srgbClr val="FF0000"/>
                </a:solidFill>
              </a:rPr>
              <a:t>Batch processing is a special case of stream processing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Stream Processing Engines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89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Storage Engines and Processing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Data formats and data models </a:t>
            </a:r>
            <a:r>
              <a:rPr lang="en-US" dirty="0"/>
              <a:t>specify the </a:t>
            </a:r>
            <a:r>
              <a:rPr lang="en-US" dirty="0">
                <a:solidFill>
                  <a:srgbClr val="FF0000"/>
                </a:solidFill>
              </a:rPr>
              <a:t>interface for how users can store and retrieve data</a:t>
            </a:r>
          </a:p>
          <a:p>
            <a:r>
              <a:rPr lang="en-US" dirty="0">
                <a:solidFill>
                  <a:srgbClr val="FF0000"/>
                </a:solidFill>
              </a:rPr>
              <a:t>Databases (storage engines) </a:t>
            </a:r>
            <a:r>
              <a:rPr lang="en-US" dirty="0"/>
              <a:t>are the </a:t>
            </a:r>
            <a:r>
              <a:rPr lang="en-US" dirty="0">
                <a:solidFill>
                  <a:srgbClr val="FF0000"/>
                </a:solidFill>
              </a:rPr>
              <a:t>implementation of how data is stored and retrieved on machines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Useful to understand different types of databases as one need to select a database appropriate for application</a:t>
            </a:r>
          </a:p>
          <a:p>
            <a:endParaRPr lang="en-US" dirty="0"/>
          </a:p>
          <a:p>
            <a:r>
              <a:rPr lang="en-US" dirty="0"/>
              <a:t>Typically, there are </a:t>
            </a:r>
            <a:r>
              <a:rPr lang="en-US" dirty="0">
                <a:solidFill>
                  <a:srgbClr val="FF0000"/>
                </a:solidFill>
              </a:rPr>
              <a:t>two types of workloads </a:t>
            </a:r>
            <a:r>
              <a:rPr lang="en-US" dirty="0"/>
              <a:t>that databases are optimized for: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transactional processing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analytical processing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 smtClean="0"/>
              <a:t>Will also explore about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ETL / ELT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Batch and Stream Processing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Two ways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Transactional and Analytical Processing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transaction refers to the action of buying or selling something</a:t>
            </a:r>
          </a:p>
          <a:p>
            <a:r>
              <a:rPr lang="en-US" dirty="0"/>
              <a:t>In the digital world, a transaction refers </a:t>
            </a:r>
            <a:r>
              <a:rPr lang="en-US" dirty="0">
                <a:solidFill>
                  <a:srgbClr val="150860"/>
                </a:solidFill>
              </a:rPr>
              <a:t>to </a:t>
            </a:r>
            <a:r>
              <a:rPr lang="en-US" dirty="0">
                <a:solidFill>
                  <a:srgbClr val="FF0000"/>
                </a:solidFill>
              </a:rPr>
              <a:t>any kind of actions that happen online</a:t>
            </a:r>
            <a:r>
              <a:rPr lang="en-US" dirty="0"/>
              <a:t>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tweeting,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ordering a ride through a ridesharing service,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uploading a new model,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watching a YouTube video, etc. </a:t>
            </a:r>
          </a:p>
          <a:p>
            <a:endParaRPr lang="en-US" dirty="0"/>
          </a:p>
          <a:p>
            <a:r>
              <a:rPr lang="en-US" dirty="0"/>
              <a:t>Even though these different transactions involve different types of data, the way they’re processed is similar across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smtClean="0"/>
              <a:t>applications</a:t>
            </a:r>
            <a:r>
              <a:rPr lang="en-US" dirty="0"/>
              <a:t>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transactions are inserted as they are generated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Occasionally updated when something changes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Deleted when they are no longer needed </a:t>
            </a:r>
          </a:p>
          <a:p>
            <a:r>
              <a:rPr lang="en-US" dirty="0"/>
              <a:t>This type of processing is known as </a:t>
            </a:r>
            <a:r>
              <a:rPr lang="en-US" dirty="0" err="1">
                <a:solidFill>
                  <a:srgbClr val="FF0000"/>
                </a:solidFill>
              </a:rPr>
              <a:t>OnLine</a:t>
            </a:r>
            <a:r>
              <a:rPr lang="en-US" dirty="0">
                <a:solidFill>
                  <a:srgbClr val="FF0000"/>
                </a:solidFill>
              </a:rPr>
              <a:t> Transaction Processing (OLTP).</a:t>
            </a:r>
          </a:p>
          <a:p>
            <a:endParaRPr lang="en-US" dirty="0"/>
          </a:p>
          <a:p>
            <a:r>
              <a:rPr lang="en-US" dirty="0"/>
              <a:t>These transactions often involve users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They need to be processed fast (low latency) so that they don’t keep users waiting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processing method needs to have high availability — e.g. the processing system needs to be available any time a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smtClean="0"/>
              <a:t>user </a:t>
            </a:r>
            <a:r>
              <a:rPr lang="en-US" dirty="0"/>
              <a:t>wants to make a transaction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system can’t process a transaction, that transaction won’t go through.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err="1"/>
              <a:t>OnLine</a:t>
            </a:r>
            <a:r>
              <a:rPr lang="en-IN" dirty="0"/>
              <a:t> Transaction Processing (OLTP)</a:t>
            </a:r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Transactional and Analytical </a:t>
            </a:r>
            <a:r>
              <a:rPr lang="en-IN" dirty="0" smtClean="0"/>
              <a:t>Processing(2)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Transactional databases are designed to process online transactions and satisfy the </a:t>
            </a:r>
            <a:r>
              <a:rPr lang="en-US" dirty="0">
                <a:solidFill>
                  <a:srgbClr val="FF0000"/>
                </a:solidFill>
              </a:rPr>
              <a:t>low latency, high </a:t>
            </a:r>
            <a:endParaRPr lang="en-US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  </a:t>
            </a:r>
            <a:r>
              <a:rPr lang="en-US" dirty="0" smtClean="0">
                <a:solidFill>
                  <a:srgbClr val="FF0000"/>
                </a:solidFill>
              </a:rPr>
              <a:t>availability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Usually think of </a:t>
            </a:r>
            <a:r>
              <a:rPr lang="en-US" dirty="0">
                <a:solidFill>
                  <a:srgbClr val="FF0000"/>
                </a:solidFill>
              </a:rPr>
              <a:t>ACID (Atomicity, Consistency, Isolation, Durability)</a:t>
            </a:r>
          </a:p>
          <a:p>
            <a:r>
              <a:rPr lang="en-US" dirty="0" smtClean="0"/>
              <a:t>Atomicity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Guarantee that all the steps in a transaction are completed successfully as a group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any step between the transaction fails, all other steps must fail also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a user’s payment fails, you don’t want to still assign a driver to that user.</a:t>
            </a:r>
          </a:p>
          <a:p>
            <a:r>
              <a:rPr lang="en-US" dirty="0"/>
              <a:t>Consistency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Guarantee </a:t>
            </a:r>
            <a:r>
              <a:rPr lang="en-US" dirty="0"/>
              <a:t>that all the transactions coming through must follow predefined rules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transaction must be made by a valid </a:t>
            </a:r>
            <a:r>
              <a:rPr lang="en-US" dirty="0" smtClean="0"/>
              <a:t>user</a:t>
            </a:r>
            <a:endParaRPr lang="en-US" dirty="0"/>
          </a:p>
          <a:p>
            <a:r>
              <a:rPr lang="en-US" dirty="0"/>
              <a:t>Isolation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Guarantee that two transactions happen at the same time as if they were isolated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Two users accessing the same data won’t change it at the same time</a:t>
            </a:r>
          </a:p>
          <a:p>
            <a:r>
              <a:rPr lang="en-US" dirty="0"/>
              <a:t>Durability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Guarantee that once a transaction has been committed, it will remain committed even in the case of a system failure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User ordered a ride and his phone dies, he still want his ride to come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ACID and </a:t>
            </a:r>
            <a:r>
              <a:rPr lang="en-IN" dirty="0" err="1" smtClean="0"/>
              <a:t>BaSE</a:t>
            </a:r>
            <a:r>
              <a:rPr lang="en-IN" dirty="0" smtClean="0"/>
              <a:t> Properties of Transaction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Transactional and Analytical </a:t>
            </a:r>
            <a:r>
              <a:rPr lang="en-IN" dirty="0" smtClean="0"/>
              <a:t>Processing(3)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Transactional databases are often </a:t>
            </a:r>
            <a:r>
              <a:rPr lang="en-US" dirty="0">
                <a:solidFill>
                  <a:srgbClr val="FF0000"/>
                </a:solidFill>
              </a:rPr>
              <a:t>row-major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Each transaction is often processed as a unit separately from other transactions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Might not be efficient for questions such as “What’s the average price for all the rides in September in San Francisco?”</a:t>
            </a:r>
          </a:p>
          <a:p>
            <a:r>
              <a:rPr lang="en-US" dirty="0" smtClean="0"/>
              <a:t>Analytical </a:t>
            </a:r>
            <a:r>
              <a:rPr lang="en-US" dirty="0"/>
              <a:t>databases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Such kind of analytical question requires </a:t>
            </a:r>
            <a:r>
              <a:rPr lang="en-US" dirty="0">
                <a:solidFill>
                  <a:srgbClr val="FF0000"/>
                </a:solidFill>
              </a:rPr>
              <a:t>aggregating data in columns across multiple rows of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Efficient with queries that allow you to look at data from different viewpoints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This type of processing </a:t>
            </a:r>
            <a:r>
              <a:rPr lang="en-US" dirty="0" err="1">
                <a:solidFill>
                  <a:srgbClr val="FF0000"/>
                </a:solidFill>
              </a:rPr>
              <a:t>OnLine</a:t>
            </a:r>
            <a:r>
              <a:rPr lang="en-US" dirty="0">
                <a:solidFill>
                  <a:srgbClr val="FF0000"/>
                </a:solidFill>
              </a:rPr>
              <a:t> Analytical Processing (OLAP)!</a:t>
            </a:r>
          </a:p>
          <a:p>
            <a:r>
              <a:rPr lang="en-US" dirty="0" smtClean="0"/>
              <a:t>However</a:t>
            </a:r>
            <a:r>
              <a:rPr lang="en-US" dirty="0"/>
              <a:t>, both the terms OLTP and OLAP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have </a:t>
            </a:r>
            <a:r>
              <a:rPr lang="en-US" dirty="0"/>
              <a:t>become </a:t>
            </a:r>
            <a:r>
              <a:rPr lang="en-US" dirty="0" smtClean="0"/>
              <a:t>outdated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err="1"/>
              <a:t>OnLine</a:t>
            </a:r>
            <a:r>
              <a:rPr lang="en-IN" dirty="0"/>
              <a:t> Analytical Processing (OLAP)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9100" y="3924301"/>
            <a:ext cx="6081713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Transactional and Analytical </a:t>
            </a:r>
            <a:r>
              <a:rPr lang="en-IN" dirty="0" smtClean="0"/>
              <a:t>Processing(4)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First, the separation of transactional and analytical databases was due to limitations of technology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Was hard to have databases that could handle both transactional and analytical queries efficiently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Today</a:t>
            </a:r>
            <a:r>
              <a:rPr lang="en-US" dirty="0" smtClean="0"/>
              <a:t>,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Transactional </a:t>
            </a:r>
            <a:r>
              <a:rPr lang="en-US" dirty="0"/>
              <a:t>databases </a:t>
            </a:r>
            <a:r>
              <a:rPr lang="en-US" dirty="0" smtClean="0"/>
              <a:t>can </a:t>
            </a:r>
            <a:r>
              <a:rPr lang="en-US" dirty="0"/>
              <a:t>handle analytical queries, such as </a:t>
            </a:r>
            <a:r>
              <a:rPr lang="en-US" dirty="0" err="1"/>
              <a:t>CockroachDB</a:t>
            </a:r>
            <a:endParaRPr lang="en-US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Analytical </a:t>
            </a:r>
            <a:r>
              <a:rPr lang="en-US" dirty="0"/>
              <a:t>databases </a:t>
            </a:r>
            <a:r>
              <a:rPr lang="en-US" dirty="0" smtClean="0"/>
              <a:t>can </a:t>
            </a:r>
            <a:r>
              <a:rPr lang="en-US" dirty="0"/>
              <a:t>handle transactional queries, such as Apache Iceberg</a:t>
            </a:r>
          </a:p>
          <a:p>
            <a:endParaRPr lang="en-US" dirty="0"/>
          </a:p>
          <a:p>
            <a:r>
              <a:rPr lang="en-US" dirty="0"/>
              <a:t>Second, in the traditional OLTP or OLAP paradigms, storage and processing are tightly coupled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how data is stored is also how data is processed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Result </a:t>
            </a:r>
            <a:r>
              <a:rPr lang="en-US" dirty="0"/>
              <a:t>in the same data being stored in multiple databases and use different processing engines to solve different types of queries</a:t>
            </a:r>
          </a:p>
          <a:p>
            <a:r>
              <a:rPr lang="en-US" dirty="0"/>
              <a:t>An interesting paradigm in the last decade has been to decouple storage from processing (also known as compute)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data can be stored in the same place, with a processing layer on top that can be optimized for different types of queries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adopted by many data vendors including Google’s </a:t>
            </a:r>
            <a:r>
              <a:rPr lang="en-US" dirty="0" err="1"/>
              <a:t>BigQuery</a:t>
            </a:r>
            <a:r>
              <a:rPr lang="en-US" dirty="0"/>
              <a:t>, Snowflake, IBM, and Teradata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OLTP and OLAP </a:t>
            </a:r>
            <a:r>
              <a:rPr lang="en-US" dirty="0" smtClean="0"/>
              <a:t>have </a:t>
            </a:r>
            <a:r>
              <a:rPr lang="en-US" dirty="0"/>
              <a:t>become outdated - </a:t>
            </a:r>
            <a:r>
              <a:rPr lang="en-US" dirty="0" smtClean="0"/>
              <a:t>reasons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Transactional and Analytical </a:t>
            </a:r>
            <a:r>
              <a:rPr lang="en-IN" dirty="0" smtClean="0"/>
              <a:t>Processing(5)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Third, “online” has become an overloaded term that can mean many different things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initially meant “connected to the Internet”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grew to also mean “in production” — a feature is online after that feature has been deployed in production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might refer to the speed at which data is processed and made available: </a:t>
            </a:r>
            <a:r>
              <a:rPr lang="en-US" dirty="0">
                <a:solidFill>
                  <a:srgbClr val="FF0000"/>
                </a:solidFill>
              </a:rPr>
              <a:t>online, </a:t>
            </a:r>
            <a:r>
              <a:rPr lang="en-US" dirty="0" err="1">
                <a:solidFill>
                  <a:srgbClr val="FF0000"/>
                </a:solidFill>
              </a:rPr>
              <a:t>nearline</a:t>
            </a:r>
            <a:r>
              <a:rPr lang="en-US" dirty="0">
                <a:solidFill>
                  <a:srgbClr val="FF0000"/>
                </a:solidFill>
              </a:rPr>
              <a:t>, or offline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Online processing means data is immediately available for input/output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err="1"/>
              <a:t>Nearline</a:t>
            </a:r>
            <a:r>
              <a:rPr lang="en-US" dirty="0"/>
              <a:t>, which is short for near-online, means data is not immediately available, but can be made online quickly without human intervention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Offline means data is not immediately available, and requires some human intervention to become online</a:t>
            </a:r>
          </a:p>
          <a:p>
            <a:endParaRPr lang="en-US" dirty="0"/>
          </a:p>
          <a:p>
            <a:r>
              <a:rPr lang="en-US" dirty="0"/>
              <a:t>As the speed at which applications respond to users queries has become a competitive advantage, it’s become more and more important to make data available for use as fast as possible.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many use cases, companies want online processing not just for transactional queries but also for analytical queries. Online, in this case, is synonymous to </a:t>
            </a:r>
            <a:r>
              <a:rPr lang="en-US" dirty="0">
                <a:solidFill>
                  <a:srgbClr val="FF0000"/>
                </a:solidFill>
              </a:rPr>
              <a:t>“real-time”. 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OLTP and OLAP have become outdated - reasons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ETL: Extract, Transform, Load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ETL (extract, transform, load) was all the rage in the data world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still relevant today for ML applications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refers to the </a:t>
            </a:r>
            <a:r>
              <a:rPr lang="en-US" dirty="0">
                <a:solidFill>
                  <a:srgbClr val="FF0000"/>
                </a:solidFill>
              </a:rPr>
              <a:t>general purpose processing and aggregating data into the shape and the format </a:t>
            </a:r>
            <a:r>
              <a:rPr lang="en-US" dirty="0"/>
              <a:t>that you want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Extract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Extracting the data required from data sources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will likely come </a:t>
            </a:r>
            <a:r>
              <a:rPr lang="en-US" dirty="0">
                <a:solidFill>
                  <a:srgbClr val="FF0000"/>
                </a:solidFill>
              </a:rPr>
              <a:t>from multiple sources in different formats </a:t>
            </a:r>
            <a:r>
              <a:rPr lang="en-US" dirty="0"/>
              <a:t>- may be corrupted or malformatted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Need to validate data and reject the data that doesn’t meet requirements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Doing it correctly can save you a lot of time downstream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Transform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Meaty part of the process, where most of the </a:t>
            </a:r>
            <a:r>
              <a:rPr lang="en-US" dirty="0">
                <a:solidFill>
                  <a:srgbClr val="FF0000"/>
                </a:solidFill>
              </a:rPr>
              <a:t>data processing</a:t>
            </a:r>
            <a:r>
              <a:rPr lang="en-US" dirty="0"/>
              <a:t> is done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Might want to join data from multiple sources and clean 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Might want to standardize the value ranges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Might apply operations such as transposing, </a:t>
            </a:r>
            <a:r>
              <a:rPr lang="en-US" dirty="0" smtClean="0"/>
              <a:t>deduplication, </a:t>
            </a:r>
            <a:r>
              <a:rPr lang="en-US" dirty="0"/>
              <a:t>sorting, aggregating, deriving new features, more data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smtClean="0"/>
              <a:t>validating</a:t>
            </a:r>
            <a:r>
              <a:rPr lang="en-US" dirty="0"/>
              <a:t>, etc.</a:t>
            </a:r>
          </a:p>
          <a:p>
            <a:endParaRPr lang="en-US" dirty="0"/>
          </a:p>
          <a:p>
            <a:r>
              <a:rPr lang="en-US" dirty="0"/>
              <a:t>Load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Deciding </a:t>
            </a:r>
            <a:r>
              <a:rPr lang="en-US" dirty="0">
                <a:solidFill>
                  <a:srgbClr val="FF0000"/>
                </a:solidFill>
              </a:rPr>
              <a:t>how and how often to load transformed data into the target destination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 can be a file, a database, or a data warehouse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49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ETL: Extract, Transform, </a:t>
            </a:r>
            <a:r>
              <a:rPr lang="en-US" dirty="0" smtClean="0"/>
              <a:t>Load(2)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US" dirty="0"/>
              <a:t>The idea of ETL sounds simple but powerful, and it’s the underlying structure of the data layer at many organizations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An overview of the ETL process </a:t>
            </a:r>
          </a:p>
        </p:txBody>
      </p:sp>
      <p:pic>
        <p:nvPicPr>
          <p:cNvPr id="5" name="image4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2667000" y="2438400"/>
            <a:ext cx="5638800" cy="347027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225727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3258</TotalTime>
  <Words>1801</Words>
  <Application>Microsoft Office PowerPoint</Application>
  <PresentationFormat>Widescreen</PresentationFormat>
  <Paragraphs>189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Data Storage Engines and Processing</vt:lpstr>
      <vt:lpstr>Data Storage Engines and Processing</vt:lpstr>
      <vt:lpstr>Transactional and Analytical Processing</vt:lpstr>
      <vt:lpstr>Transactional and Analytical Processing(2)</vt:lpstr>
      <vt:lpstr>Transactional and Analytical Processing(3)</vt:lpstr>
      <vt:lpstr>Transactional and Analytical Processing(4)</vt:lpstr>
      <vt:lpstr>Transactional and Analytical Processing(5)</vt:lpstr>
      <vt:lpstr>ETL: Extract, Transform, Load</vt:lpstr>
      <vt:lpstr>ETL: Extract, Transform, Load(2)</vt:lpstr>
      <vt:lpstr>ETL: Extract, Transform, Load(3)</vt:lpstr>
      <vt:lpstr>Batch vs Stream Processing</vt:lpstr>
      <vt:lpstr>Batch vs Stream Processing(2)</vt:lpstr>
      <vt:lpstr>Batch vs Stream Processing(3)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252</cp:revision>
  <dcterms:created xsi:type="dcterms:W3CDTF">2018-10-16T06:13:57Z</dcterms:created>
  <dcterms:modified xsi:type="dcterms:W3CDTF">2023-06-06T01:05:43Z</dcterms:modified>
</cp:coreProperties>
</file>

<file path=docProps/thumbnail.jpeg>
</file>